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2" r:id="rId10"/>
    <p:sldId id="264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6628"/>
  </p:normalViewPr>
  <p:slideViewPr>
    <p:cSldViewPr snapToGrid="0">
      <p:cViewPr varScale="1">
        <p:scale>
          <a:sx n="96" d="100"/>
          <a:sy n="96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6DA2E-AED2-CE44-90A0-88E98DB4464A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8F5F-6A9C-A143-B368-3723E0097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the crab nebula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NGC 3132.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of Cassiopeia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5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38F5F-6A9C-A143-B368-3723E00976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E3BA-B763-8168-8A2E-2113DBF9C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473CD-8146-41A8-B564-D8F86007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BFCB-00BE-73D1-750E-7765764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1FED-12F1-9349-B669-0C68953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0452-C7E8-1FD7-9687-4A44BE00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513-5C8D-1284-CD02-114EEA89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BBB9C-5599-8643-981D-949DB96A3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65292-AAF5-03CE-9051-D628AE90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9AFB-A41B-0D55-32AF-999E6D56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78B1-B15A-3CC5-1360-79FBDBB1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8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63432-6911-43FB-7F26-D2A155E9F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3FBA3-9520-083F-043D-D14D3E819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409D-7F41-EED5-6645-F8B71049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E29C-8E28-1B08-7915-324A5150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2C73A-D412-0713-7C07-E6DC5FE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8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003D-AE21-ABB1-E096-D7F455FA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48839-61AF-C2F8-7026-8170D275D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BF58-CF33-05DE-86B6-DBBFE455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5000-85B9-8378-9534-F65AF243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8364-76DF-E2B8-C46A-D6725C6A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06FA-DFDA-F4AF-0375-AAB304CD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4C76-600F-53F6-DB95-8CCD350DA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35C8-FECA-DDC9-02DD-D2492948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514B8-4880-951C-702C-9E912AD0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4593E-C148-A982-9A7D-9EF11CB8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87FF-E65E-08AE-FE70-E8D02743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627C1-ABC4-E3F2-9CB3-057F374B0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EEBF0-F072-43FB-7E39-3777CCAF6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FBB2E-E609-4C68-7EFD-6E56B512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E5D30-957F-35EB-E74C-C6B01B5A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B971-02F4-B053-0D8C-3D90497A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80F8-8EBD-01B9-DF67-F8121A5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4FA8-0270-3CCF-B21A-06797200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80E28-55FE-6397-1D70-AEEB385E8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D566F-BB8B-2678-9FED-3AF43CC06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5495A-4EC1-DED4-00B8-338F0E431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94966-7EBA-7641-5660-72A8D7B2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CBCAC-120B-97D6-741F-306427E5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2305F-6AE3-5F99-8A3F-07A0895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3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87A4-4100-AF35-D796-25246F1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1D4F-A090-7E1E-F47E-774E06E5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59A90-1288-D8D3-3413-97DFEE56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F0CDE-B7D1-BE79-8DC6-7940330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4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381CC-40B6-1206-0811-3FA5626E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49660-7C84-FA6E-B107-282060D4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50E76-D1AD-66AE-31C2-3291D955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4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6EAF-E49A-0131-5467-6BE6EDB3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0685-88CA-22C1-0546-D7545042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B92B2-7EBD-2D70-7529-9B7FCCB9E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B539E-43A2-0E5B-1D91-D7A12A58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09A46-FC65-6369-0C1B-7CD8693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A303E-551D-373B-57A5-E2C08B3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31D-81F1-EE78-F543-49090E27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3CCB6-A146-3FF3-FD2E-B83007275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3DC18-DA13-9492-E138-44B565BC4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A6AE-ADC5-0747-0DCC-E10BC34D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3EE3F-BA97-DD18-2A64-408ECD64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1EF8B-4EBD-1B22-2ECC-9983D4B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9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4501D-0C9D-D46C-18E9-D8844EE7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BB2B-AFD3-AD4F-C58E-5698F110F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55E4-D99A-A976-6412-F56E5771A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F43C-26BA-1C4C-B213-04C442AF1BC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5D2A-5F86-8B48-0A86-952C3BB21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26460-4BB7-FD0C-FA1A-9A7AF9C62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169F-EA0F-A846-ACDB-D32B6B632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9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8898-1B6B-41E4-B0AA-011F292B6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From Dwarfs to Spirals: Chemical Evolution of Galaxies Across Stellar Mass and the Implications for Nucleosynthesis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650E-A190-6FFD-75F8-6FC7A50BA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US" sz="1800" dirty="0"/>
              <a:t>James W. Johnson</a:t>
            </a:r>
          </a:p>
          <a:p>
            <a:r>
              <a:rPr lang="en-US" sz="1800" dirty="0"/>
              <a:t>The Ohio State University</a:t>
            </a:r>
          </a:p>
          <a:p>
            <a:r>
              <a:rPr lang="en-US" sz="1800" dirty="0"/>
              <a:t>PhD Defense</a:t>
            </a:r>
          </a:p>
          <a:p>
            <a:r>
              <a:rPr lang="en-US" sz="1800" dirty="0"/>
              <a:t>July 14, 2023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213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DDD0-9DCE-7467-A893-FB9E8ED1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Versatile Integrator for Chemical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5669-4F28-5DE8-7CBD-8258E28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1" y="1829564"/>
            <a:ext cx="6059278" cy="4663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Workhorse for integrating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Input: Galaxy evolution parameters</a:t>
            </a:r>
          </a:p>
          <a:p>
            <a:pPr lvl="1"/>
            <a:r>
              <a:rPr lang="en-US" dirty="0"/>
              <a:t>Star formation history</a:t>
            </a:r>
          </a:p>
          <a:p>
            <a:pPr lvl="1"/>
            <a:r>
              <a:rPr lang="en-US" dirty="0"/>
              <a:t>Gas and star exchange</a:t>
            </a:r>
          </a:p>
          <a:p>
            <a:pPr lvl="1"/>
            <a:r>
              <a:rPr lang="en-US" dirty="0"/>
              <a:t>Stellar yields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 Elemental abundances</a:t>
            </a:r>
          </a:p>
          <a:p>
            <a:pPr lvl="1"/>
            <a:r>
              <a:rPr lang="en-US" dirty="0"/>
              <a:t>Gas at all timesteps in all zones</a:t>
            </a:r>
          </a:p>
          <a:p>
            <a:pPr lvl="1"/>
            <a:r>
              <a:rPr lang="en-US" dirty="0"/>
              <a:t>Every stellar population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59A9D82-6907-A652-EC08-3291EDB6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087" y="2933121"/>
            <a:ext cx="5152222" cy="18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7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50-9CA5-F63F-9E63-D0777B02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77417"/>
            <a:ext cx="12192000" cy="1303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Part 1: Dwarf Galaxies</a:t>
            </a:r>
          </a:p>
        </p:txBody>
      </p:sp>
    </p:spTree>
    <p:extLst>
      <p:ext uri="{BB962C8B-B14F-4D97-AF65-F5344CB8AC3E}">
        <p14:creationId xmlns:p14="http://schemas.microsoft.com/office/powerpoint/2010/main" val="159310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6E44-FC5B-85EA-5471-5DF7C98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78085"/>
          </a:xfrm>
        </p:spPr>
        <p:txBody>
          <a:bodyPr/>
          <a:lstStyle/>
          <a:p>
            <a:pPr algn="ctr"/>
            <a:r>
              <a:rPr lang="en-US" dirty="0"/>
              <a:t>Episodic Star Formation Histories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0ACD2E-1419-FC00-7FB5-0D21B929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59" y="1604667"/>
            <a:ext cx="8471282" cy="4793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A2832-4F78-3FF2-176E-A1A81A496B8A}"/>
              </a:ext>
            </a:extLst>
          </p:cNvPr>
          <p:cNvSpPr txBox="1"/>
          <p:nvPr/>
        </p:nvSpPr>
        <p:spPr>
          <a:xfrm>
            <a:off x="6907576" y="6474550"/>
            <a:ext cx="528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Fig. 12 of Weisz et al. (2014), </a:t>
            </a:r>
            <a:r>
              <a:rPr lang="en-US" dirty="0" err="1"/>
              <a:t>ApJ</a:t>
            </a:r>
            <a:r>
              <a:rPr lang="en-US" dirty="0"/>
              <a:t>, 789, 147</a:t>
            </a:r>
          </a:p>
        </p:txBody>
      </p:sp>
    </p:spTree>
    <p:extLst>
      <p:ext uri="{BB962C8B-B14F-4D97-AF65-F5344CB8AC3E}">
        <p14:creationId xmlns:p14="http://schemas.microsoft.com/office/powerpoint/2010/main" val="3621044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543-4A7C-5D41-C4A5-1198A56D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56051"/>
          </a:xfrm>
        </p:spPr>
        <p:txBody>
          <a:bodyPr/>
          <a:lstStyle/>
          <a:p>
            <a:pPr algn="ctr"/>
            <a:r>
              <a:rPr lang="en-US" dirty="0"/>
              <a:t>Effect of Accretion-Driven Starburst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CB15DA12-4A29-4535-8EC5-0C6BE6C4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68" y="1421176"/>
            <a:ext cx="5120319" cy="5120319"/>
          </a:xfrm>
          <a:prstGeom prst="rect">
            <a:avLst/>
          </a:prstGeom>
        </p:spPr>
      </p:pic>
      <p:pic>
        <p:nvPicPr>
          <p:cNvPr id="7" name="Picture 6" descr="A sun in the sky&#10;&#10;Description automatically generated">
            <a:extLst>
              <a:ext uri="{FF2B5EF4-FFF2-40B4-BE49-F238E27FC236}">
                <a16:creationId xmlns:a16="http://schemas.microsoft.com/office/drawing/2014/main" id="{C817063A-3DC8-3D72-60AE-2483D774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73" y="5190508"/>
            <a:ext cx="1899590" cy="1225829"/>
          </a:xfrm>
          <a:prstGeom prst="rect">
            <a:avLst/>
          </a:prstGeom>
        </p:spPr>
      </p:pic>
      <p:pic>
        <p:nvPicPr>
          <p:cNvPr id="9" name="Picture 8" descr="A colorful nebula in space&#10;&#10;Description automatically generated">
            <a:extLst>
              <a:ext uri="{FF2B5EF4-FFF2-40B4-BE49-F238E27FC236}">
                <a16:creationId xmlns:a16="http://schemas.microsoft.com/office/drawing/2014/main" id="{9362D3F1-2B6C-DB76-5347-BF760DE6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03" y="1421176"/>
            <a:ext cx="1122803" cy="1122803"/>
          </a:xfrm>
          <a:prstGeom prst="rect">
            <a:avLst/>
          </a:prstGeom>
        </p:spPr>
      </p:pic>
      <p:pic>
        <p:nvPicPr>
          <p:cNvPr id="10" name="Picture 9" descr="A colorful nebula in space&#10;&#10;Description automatically generated">
            <a:extLst>
              <a:ext uri="{FF2B5EF4-FFF2-40B4-BE49-F238E27FC236}">
                <a16:creationId xmlns:a16="http://schemas.microsoft.com/office/drawing/2014/main" id="{BEDE07E7-93F7-3BB6-EF28-83F2B65F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030" y="2058921"/>
            <a:ext cx="1122803" cy="1122803"/>
          </a:xfrm>
          <a:prstGeom prst="rect">
            <a:avLst/>
          </a:prstGeom>
        </p:spPr>
      </p:pic>
      <p:pic>
        <p:nvPicPr>
          <p:cNvPr id="11" name="Picture 10" descr="A colorful nebula in space&#10;&#10;Description automatically generated">
            <a:extLst>
              <a:ext uri="{FF2B5EF4-FFF2-40B4-BE49-F238E27FC236}">
                <a16:creationId xmlns:a16="http://schemas.microsoft.com/office/drawing/2014/main" id="{CF721E78-4A38-5887-ED9D-065C2F2F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026" y="991524"/>
            <a:ext cx="1122803" cy="1122803"/>
          </a:xfrm>
          <a:prstGeom prst="rect">
            <a:avLst/>
          </a:prstGeom>
        </p:spPr>
      </p:pic>
      <p:pic>
        <p:nvPicPr>
          <p:cNvPr id="17" name="Picture 16" descr="A colorful explosion in space&#10;&#10;Description automatically generated">
            <a:extLst>
              <a:ext uri="{FF2B5EF4-FFF2-40B4-BE49-F238E27FC236}">
                <a16:creationId xmlns:a16="http://schemas.microsoft.com/office/drawing/2014/main" id="{9B42FE91-E9DC-413D-DF78-723F4305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07" y="1421176"/>
            <a:ext cx="1497050" cy="1497050"/>
          </a:xfrm>
          <a:prstGeom prst="rect">
            <a:avLst/>
          </a:prstGeom>
        </p:spPr>
      </p:pic>
      <p:pic>
        <p:nvPicPr>
          <p:cNvPr id="18" name="Picture 17" descr="A colorful nebula in space&#10;&#10;Description automatically generated">
            <a:extLst>
              <a:ext uri="{FF2B5EF4-FFF2-40B4-BE49-F238E27FC236}">
                <a16:creationId xmlns:a16="http://schemas.microsoft.com/office/drawing/2014/main" id="{583B22B8-8C01-EA21-EB21-40065B06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33" y="2886859"/>
            <a:ext cx="1122803" cy="1122803"/>
          </a:xfrm>
          <a:prstGeom prst="rect">
            <a:avLst/>
          </a:prstGeom>
        </p:spPr>
      </p:pic>
      <p:pic>
        <p:nvPicPr>
          <p:cNvPr id="19" name="Picture 18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711097A-72DE-4978-9BF3-316828557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26" y="3562046"/>
            <a:ext cx="1497050" cy="1497050"/>
          </a:xfrm>
          <a:prstGeom prst="rect">
            <a:avLst/>
          </a:prstGeom>
        </p:spPr>
      </p:pic>
      <p:pic>
        <p:nvPicPr>
          <p:cNvPr id="20" name="Picture 19" descr="A colorful nebula in space&#10;&#10;Description automatically generated">
            <a:extLst>
              <a:ext uri="{FF2B5EF4-FFF2-40B4-BE49-F238E27FC236}">
                <a16:creationId xmlns:a16="http://schemas.microsoft.com/office/drawing/2014/main" id="{D22F0E81-BA1F-EE17-2682-F6343E04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60" y="3598243"/>
            <a:ext cx="1122803" cy="1122803"/>
          </a:xfrm>
          <a:prstGeom prst="rect">
            <a:avLst/>
          </a:prstGeom>
        </p:spPr>
      </p:pic>
      <p:pic>
        <p:nvPicPr>
          <p:cNvPr id="21" name="Picture 20" descr="A colorful explosion in space&#10;&#10;Description automatically generated">
            <a:extLst>
              <a:ext uri="{FF2B5EF4-FFF2-40B4-BE49-F238E27FC236}">
                <a16:creationId xmlns:a16="http://schemas.microsoft.com/office/drawing/2014/main" id="{CCA4087E-D7C8-DB71-AAB3-47F3DFFC8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221" y="4272486"/>
            <a:ext cx="1497050" cy="1497050"/>
          </a:xfrm>
          <a:prstGeom prst="rect">
            <a:avLst/>
          </a:prstGeom>
        </p:spPr>
      </p:pic>
      <p:pic>
        <p:nvPicPr>
          <p:cNvPr id="22" name="Picture 21" descr="A colorful explosion in space&#10;&#10;Description automatically generated">
            <a:extLst>
              <a:ext uri="{FF2B5EF4-FFF2-40B4-BE49-F238E27FC236}">
                <a16:creationId xmlns:a16="http://schemas.microsoft.com/office/drawing/2014/main" id="{6D5610C2-18AB-20BE-2E62-97E064008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08" y="3809864"/>
            <a:ext cx="1497050" cy="1497050"/>
          </a:xfrm>
          <a:prstGeom prst="rect">
            <a:avLst/>
          </a:prstGeom>
        </p:spPr>
      </p:pic>
      <p:pic>
        <p:nvPicPr>
          <p:cNvPr id="23" name="Picture 22" descr="A colorful explosion in space&#10;&#10;Description automatically generated">
            <a:extLst>
              <a:ext uri="{FF2B5EF4-FFF2-40B4-BE49-F238E27FC236}">
                <a16:creationId xmlns:a16="http://schemas.microsoft.com/office/drawing/2014/main" id="{552D046F-9115-33F0-5B54-A89B479A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181" y="1995221"/>
            <a:ext cx="1497050" cy="149705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4CBF914-1281-46F3-4B9E-FFF81C48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78" y="1825625"/>
            <a:ext cx="58219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Perturbation of corresponding burst-less scenario</a:t>
            </a:r>
          </a:p>
          <a:p>
            <a:pPr marL="971550" lvl="1" indent="-514350">
              <a:buAutoNum type="arabicPeriod"/>
            </a:pPr>
            <a:r>
              <a:rPr lang="en-US" dirty="0"/>
              <a:t>Dilution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massive star enrichment rate</a:t>
            </a:r>
          </a:p>
          <a:p>
            <a:pPr marL="971550" lvl="1" indent="-514350">
              <a:buAutoNum type="arabicPeriod"/>
            </a:pPr>
            <a:r>
              <a:rPr lang="en-US" dirty="0"/>
              <a:t>Enhanced SN </a:t>
            </a:r>
            <a:r>
              <a:rPr lang="en-US" dirty="0" err="1"/>
              <a:t>Ia</a:t>
            </a:r>
            <a:r>
              <a:rPr lang="en-US" dirty="0"/>
              <a:t>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Surplus of high [O/Fe] stars</a:t>
            </a:r>
          </a:p>
          <a:p>
            <a:pPr marL="0" indent="0">
              <a:buNone/>
            </a:pPr>
            <a:r>
              <a:rPr lang="en-US" dirty="0"/>
              <a:t>[O/Fe] value depends on timing</a:t>
            </a:r>
          </a:p>
        </p:txBody>
      </p:sp>
    </p:spTree>
    <p:extLst>
      <p:ext uri="{BB962C8B-B14F-4D97-AF65-F5344CB8AC3E}">
        <p14:creationId xmlns:p14="http://schemas.microsoft.com/office/powerpoint/2010/main" val="144212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C5F1-574B-FAA5-0C97-39FF2B9D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07925"/>
          </a:xfrm>
        </p:spPr>
        <p:txBody>
          <a:bodyPr/>
          <a:lstStyle/>
          <a:p>
            <a:pPr algn="ctr"/>
            <a:r>
              <a:rPr lang="en-US" dirty="0"/>
              <a:t>Deducing SFH of </a:t>
            </a:r>
            <a:r>
              <a:rPr lang="en-US" i="1" dirty="0"/>
              <a:t>Gaia</a:t>
            </a:r>
            <a:r>
              <a:rPr lang="en-US" dirty="0"/>
              <a:t>-Sausage Enceladus</a:t>
            </a:r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085D23B2-B639-0B4C-34C0-B28F1C865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29" y="1292481"/>
            <a:ext cx="5300869" cy="5343107"/>
          </a:xfrm>
          <a:prstGeom prst="rect">
            <a:avLst/>
          </a:prstGeom>
        </p:spPr>
      </p:pic>
      <p:pic>
        <p:nvPicPr>
          <p:cNvPr id="11" name="Picture 10" descr="A number with a plus and three&#10;&#10;Description automatically generated">
            <a:extLst>
              <a:ext uri="{FF2B5EF4-FFF2-40B4-BE49-F238E27FC236}">
                <a16:creationId xmlns:a16="http://schemas.microsoft.com/office/drawing/2014/main" id="{6AB05C1C-4926-B0E8-22CD-ECF62EAF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983" y="1678591"/>
            <a:ext cx="1362956" cy="86341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B39C73-D310-08FD-7846-B19C1F814F10}"/>
              </a:ext>
            </a:extLst>
          </p:cNvPr>
          <p:cNvSpPr txBox="1">
            <a:spLocks/>
          </p:cNvSpPr>
          <p:nvPr/>
        </p:nvSpPr>
        <p:spPr>
          <a:xfrm>
            <a:off x="321422" y="1373050"/>
            <a:ext cx="5883965" cy="511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Mg and Fe abundances from H3 spectroscopic survey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Bayesian likelihood estimates based on sampling from a curve</a:t>
            </a:r>
          </a:p>
          <a:p>
            <a:pPr lvl="1"/>
            <a:r>
              <a:rPr lang="en-US" dirty="0"/>
              <a:t>Provides accurate fits to</a:t>
            </a:r>
            <a:br>
              <a:rPr lang="en-US" dirty="0"/>
            </a:br>
            <a:r>
              <a:rPr lang="en-US" dirty="0"/>
              <a:t>N-dimensional distribution in abundance space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Accurately recovers SFH</a:t>
            </a:r>
          </a:p>
          <a:p>
            <a:pPr lvl="1"/>
            <a:r>
              <a:rPr lang="en-US" i="1" dirty="0"/>
              <a:t>Some</a:t>
            </a:r>
            <a:r>
              <a:rPr lang="en-US" dirty="0"/>
              <a:t> measurements required</a:t>
            </a:r>
          </a:p>
        </p:txBody>
      </p:sp>
      <p:pic>
        <p:nvPicPr>
          <p:cNvPr id="15" name="Picture 14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29016FB5-6D98-B6A0-ABA4-7E36375C7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329" y="1292480"/>
            <a:ext cx="5320751" cy="534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39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C54D-1729-3136-8A61-85D4573F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16"/>
            <a:ext cx="12192000" cy="93339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 the beginning, there was only H, He, and Li</a:t>
            </a:r>
          </a:p>
        </p:txBody>
      </p:sp>
      <p:pic>
        <p:nvPicPr>
          <p:cNvPr id="5" name="Picture 4" descr="A chart of the solar system&#10;&#10;Description automatically generated">
            <a:extLst>
              <a:ext uri="{FF2B5EF4-FFF2-40B4-BE49-F238E27FC236}">
                <a16:creationId xmlns:a16="http://schemas.microsoft.com/office/drawing/2014/main" id="{12885711-721B-7D60-0E34-A008881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54" y="1298521"/>
            <a:ext cx="7605091" cy="53235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8192FB1-225C-9DAC-BE91-4B9484A9FBBF}"/>
              </a:ext>
            </a:extLst>
          </p:cNvPr>
          <p:cNvSpPr/>
          <p:nvPr/>
        </p:nvSpPr>
        <p:spPr>
          <a:xfrm rot="1253718">
            <a:off x="1639955" y="2067337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67A29C-09D5-DA43-FDE2-0D10962ECD8E}"/>
              </a:ext>
            </a:extLst>
          </p:cNvPr>
          <p:cNvSpPr/>
          <p:nvPr/>
        </p:nvSpPr>
        <p:spPr>
          <a:xfrm rot="20026763">
            <a:off x="1655463" y="2971045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075AA4-C44C-BE24-CE85-2B82BDACDCB2}"/>
              </a:ext>
            </a:extLst>
          </p:cNvPr>
          <p:cNvSpPr/>
          <p:nvPr/>
        </p:nvSpPr>
        <p:spPr>
          <a:xfrm rot="9063843">
            <a:off x="9611593" y="2067336"/>
            <a:ext cx="1299541" cy="298174"/>
          </a:xfrm>
          <a:prstGeom prst="rightArrow">
            <a:avLst>
              <a:gd name="adj1" fmla="val 25000"/>
              <a:gd name="adj2" fmla="val 4791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BC46769B-6EC8-169C-C9DF-AC9F6AEB94BB}"/>
              </a:ext>
            </a:extLst>
          </p:cNvPr>
          <p:cNvSpPr/>
          <p:nvPr/>
        </p:nvSpPr>
        <p:spPr>
          <a:xfrm>
            <a:off x="3548270" y="2216424"/>
            <a:ext cx="2117034" cy="586412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E69241-DB85-2E5C-8BA3-3AEE29BF276B}"/>
              </a:ext>
            </a:extLst>
          </p:cNvPr>
          <p:cNvSpPr txBox="1">
            <a:spLocks/>
          </p:cNvSpPr>
          <p:nvPr/>
        </p:nvSpPr>
        <p:spPr>
          <a:xfrm>
            <a:off x="-1" y="235916"/>
            <a:ext cx="12192000" cy="93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Everything else was made in stars</a:t>
            </a: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4089F70D-408E-B361-20BC-8F82BAE80747}"/>
              </a:ext>
            </a:extLst>
          </p:cNvPr>
          <p:cNvSpPr/>
          <p:nvPr/>
        </p:nvSpPr>
        <p:spPr>
          <a:xfrm>
            <a:off x="2911007" y="2108065"/>
            <a:ext cx="5235254" cy="1607229"/>
          </a:xfrm>
          <a:prstGeom prst="donut">
            <a:avLst>
              <a:gd name="adj" fmla="val 617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6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2279-D35C-3BE2-8ECC-150F8BB1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365125"/>
            <a:ext cx="5337313" cy="1325563"/>
          </a:xfrm>
        </p:spPr>
        <p:txBody>
          <a:bodyPr/>
          <a:lstStyle/>
          <a:p>
            <a:pPr algn="ctr"/>
            <a:r>
              <a:rPr lang="en-US" dirty="0"/>
              <a:t>Massive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B6E7-DF2D-CA35-873D-716DBFDB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1885"/>
            <a:ext cx="5333999" cy="476733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&gt;8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Short lifetimes (&lt;50 </a:t>
            </a:r>
            <a:r>
              <a:rPr lang="en-US" dirty="0" err="1"/>
              <a:t>Myr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Core collapse at end of life</a:t>
            </a:r>
            <a:br>
              <a:rPr lang="en-US" dirty="0"/>
            </a:br>
            <a:r>
              <a:rPr lang="en-US" dirty="0"/>
              <a:t>can produce supernova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O, Ne, &amp; Mg up to</a:t>
            </a:r>
            <a:br>
              <a:rPr lang="en-US" dirty="0"/>
            </a:br>
            <a:r>
              <a:rPr lang="en-US" dirty="0"/>
              <a:t>Sr, Y, Zr</a:t>
            </a:r>
          </a:p>
        </p:txBody>
      </p:sp>
      <p:pic>
        <p:nvPicPr>
          <p:cNvPr id="5" name="Picture 4" descr="A colorful nebula in space&#10;&#10;Description automatically generated">
            <a:extLst>
              <a:ext uri="{FF2B5EF4-FFF2-40B4-BE49-F238E27FC236}">
                <a16:creationId xmlns:a16="http://schemas.microsoft.com/office/drawing/2014/main" id="{2A968D06-7D3D-8B40-E5B6-C3C9165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440EE-511A-3C3B-2DA0-E55A65C2C5D6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54243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01B4-B39F-0B25-AF8C-E323998C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4822208" cy="1325563"/>
          </a:xfrm>
        </p:spPr>
        <p:txBody>
          <a:bodyPr/>
          <a:lstStyle/>
          <a:p>
            <a:pPr algn="ctr"/>
            <a:r>
              <a:rPr lang="en-US" dirty="0"/>
              <a:t>Low Mass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068E8-E4D9-88A4-EDD4-31B73156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35563"/>
            <a:ext cx="4822208" cy="4783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&lt;8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Longer lifetimes (</a:t>
            </a:r>
            <a:r>
              <a:rPr lang="en-US" dirty="0" err="1"/>
              <a:t>Gyrs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Eject outer layers and</a:t>
            </a:r>
            <a:br>
              <a:rPr lang="en-US" dirty="0"/>
            </a:br>
            <a:r>
              <a:rPr lang="en-US" dirty="0"/>
              <a:t>leave behind white dwarf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He, Li, C, N,</a:t>
            </a:r>
            <a:br>
              <a:rPr lang="en-US" dirty="0"/>
            </a:br>
            <a:r>
              <a:rPr lang="en-US" dirty="0"/>
              <a:t>Sr, Y, Zr, and up</a:t>
            </a:r>
          </a:p>
        </p:txBody>
      </p:sp>
      <p:pic>
        <p:nvPicPr>
          <p:cNvPr id="5" name="Picture 4" descr="A bright blue and orange nebula in space&#10;&#10;Description automatically generated">
            <a:extLst>
              <a:ext uri="{FF2B5EF4-FFF2-40B4-BE49-F238E27FC236}">
                <a16:creationId xmlns:a16="http://schemas.microsoft.com/office/drawing/2014/main" id="{B12F54AC-82AB-C0A3-19ED-16006D93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08" y="0"/>
            <a:ext cx="7369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050E7-3978-830B-C59A-228284098500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179673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6A17-5B67-4608-38FA-E74DC1C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308"/>
            <a:ext cx="5334000" cy="1325563"/>
          </a:xfrm>
        </p:spPr>
        <p:txBody>
          <a:bodyPr/>
          <a:lstStyle/>
          <a:p>
            <a:pPr algn="ctr"/>
            <a:r>
              <a:rPr lang="en-US" dirty="0"/>
              <a:t>White Dwarf Supernovae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0F64-A63D-D2BC-E21B-047CEA027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45635"/>
            <a:ext cx="5334000" cy="41770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Classically: occurs when WD reaches 1.4 solar masses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Explosion mechanism</a:t>
            </a:r>
            <a:br>
              <a:rPr lang="en-US" dirty="0"/>
            </a:br>
            <a:r>
              <a:rPr lang="en-US" dirty="0"/>
              <a:t>poorly understood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Products: Ca, </a:t>
            </a:r>
            <a:r>
              <a:rPr lang="en-US" dirty="0" err="1"/>
              <a:t>Ti</a:t>
            </a:r>
            <a:r>
              <a:rPr lang="en-US" dirty="0"/>
              <a:t>, Mn, Fe,</a:t>
            </a:r>
            <a:br>
              <a:rPr lang="en-US" dirty="0"/>
            </a:br>
            <a:r>
              <a:rPr lang="en-US" dirty="0"/>
              <a:t>Co, Ni, Zn </a:t>
            </a:r>
          </a:p>
        </p:txBody>
      </p:sp>
      <p:pic>
        <p:nvPicPr>
          <p:cNvPr id="5" name="Picture 4" descr="A colorful explosion in space&#10;&#10;Description automatically generated">
            <a:extLst>
              <a:ext uri="{FF2B5EF4-FFF2-40B4-BE49-F238E27FC236}">
                <a16:creationId xmlns:a16="http://schemas.microsoft.com/office/drawing/2014/main" id="{B7189FB4-D728-DB57-0CFA-E80BFA43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981C-5368-2F17-C304-B64CE0AB195D}"/>
              </a:ext>
            </a:extLst>
          </p:cNvPr>
          <p:cNvSpPr txBox="1"/>
          <p:nvPr/>
        </p:nvSpPr>
        <p:spPr>
          <a:xfrm>
            <a:off x="9352722" y="6474550"/>
            <a:ext cx="283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201090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12D4-9245-B0C5-FB68-78E3D6AD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877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Galaxies facilitate nuclear processing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8E0A84-59F7-B5B3-80DE-F92B4756242A}"/>
              </a:ext>
            </a:extLst>
          </p:cNvPr>
          <p:cNvSpPr/>
          <p:nvPr/>
        </p:nvSpPr>
        <p:spPr>
          <a:xfrm rot="2166488">
            <a:off x="2325754" y="3089912"/>
            <a:ext cx="6937514" cy="1784033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9AE9BA-4AD4-E67E-3BEA-D4D0267FEAA5}"/>
              </a:ext>
            </a:extLst>
          </p:cNvPr>
          <p:cNvSpPr/>
          <p:nvPr/>
        </p:nvSpPr>
        <p:spPr>
          <a:xfrm>
            <a:off x="5078895" y="3266312"/>
            <a:ext cx="1431235" cy="1431235"/>
          </a:xfrm>
          <a:prstGeom prst="ellipse">
            <a:avLst/>
          </a:prstGeom>
          <a:solidFill>
            <a:schemeClr val="accent1">
              <a:alpha val="7029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B6278D49-BA5B-3FE9-2B45-752F8354A52C}"/>
              </a:ext>
            </a:extLst>
          </p:cNvPr>
          <p:cNvSpPr/>
          <p:nvPr/>
        </p:nvSpPr>
        <p:spPr>
          <a:xfrm>
            <a:off x="7566482" y="462500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F19A8F9-AB91-7BF9-56AD-B30AD1639C6C}"/>
              </a:ext>
            </a:extLst>
          </p:cNvPr>
          <p:cNvSpPr/>
          <p:nvPr/>
        </p:nvSpPr>
        <p:spPr>
          <a:xfrm>
            <a:off x="5752191" y="428881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BC5C9E9-1060-58DE-E5B6-6BB7A6318889}"/>
              </a:ext>
            </a:extLst>
          </p:cNvPr>
          <p:cNvSpPr/>
          <p:nvPr/>
        </p:nvSpPr>
        <p:spPr>
          <a:xfrm>
            <a:off x="539950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8A7C638-5475-009C-5463-30C26F96FD76}"/>
              </a:ext>
            </a:extLst>
          </p:cNvPr>
          <p:cNvSpPr/>
          <p:nvPr/>
        </p:nvSpPr>
        <p:spPr>
          <a:xfrm>
            <a:off x="6262025" y="35184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D7D870-9829-CB8A-0FD6-2510EF924AC5}"/>
              </a:ext>
            </a:extLst>
          </p:cNvPr>
          <p:cNvSpPr/>
          <p:nvPr/>
        </p:nvSpPr>
        <p:spPr>
          <a:xfrm>
            <a:off x="6003234" y="34190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9ED1D912-6AAC-C39E-084F-C1568ED95F23}"/>
              </a:ext>
            </a:extLst>
          </p:cNvPr>
          <p:cNvSpPr/>
          <p:nvPr/>
        </p:nvSpPr>
        <p:spPr>
          <a:xfrm>
            <a:off x="6057740" y="38065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11BFBDB5-4A1C-D8F4-1067-473E7FB9A2F9}"/>
              </a:ext>
            </a:extLst>
          </p:cNvPr>
          <p:cNvSpPr/>
          <p:nvPr/>
        </p:nvSpPr>
        <p:spPr>
          <a:xfrm>
            <a:off x="6050366" y="36045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D578DFDC-5416-9603-E7E2-76FE1B8D7AEE}"/>
              </a:ext>
            </a:extLst>
          </p:cNvPr>
          <p:cNvSpPr/>
          <p:nvPr/>
        </p:nvSpPr>
        <p:spPr>
          <a:xfrm>
            <a:off x="5864835" y="361121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CB4A390E-3293-5302-5949-90C859A46D6B}"/>
              </a:ext>
            </a:extLst>
          </p:cNvPr>
          <p:cNvSpPr/>
          <p:nvPr/>
        </p:nvSpPr>
        <p:spPr>
          <a:xfrm>
            <a:off x="5701743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853E3035-2252-3174-3413-87EF27820F79}"/>
              </a:ext>
            </a:extLst>
          </p:cNvPr>
          <p:cNvSpPr/>
          <p:nvPr/>
        </p:nvSpPr>
        <p:spPr>
          <a:xfrm>
            <a:off x="5492269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223DD5B7-DAB6-7850-91CB-AC08C8962EDD}"/>
              </a:ext>
            </a:extLst>
          </p:cNvPr>
          <p:cNvSpPr/>
          <p:nvPr/>
        </p:nvSpPr>
        <p:spPr>
          <a:xfrm>
            <a:off x="5608978" y="36973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64D7A1AF-BBAF-30F3-326B-98A530264C7F}"/>
              </a:ext>
            </a:extLst>
          </p:cNvPr>
          <p:cNvSpPr/>
          <p:nvPr/>
        </p:nvSpPr>
        <p:spPr>
          <a:xfrm>
            <a:off x="5887276" y="37901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737F7FCF-585F-6B5A-74A0-83B91CAE7F74}"/>
              </a:ext>
            </a:extLst>
          </p:cNvPr>
          <p:cNvSpPr/>
          <p:nvPr/>
        </p:nvSpPr>
        <p:spPr>
          <a:xfrm>
            <a:off x="5844957" y="398890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8A099DF6-95D3-3F95-66D4-75338082ED3E}"/>
              </a:ext>
            </a:extLst>
          </p:cNvPr>
          <p:cNvSpPr/>
          <p:nvPr/>
        </p:nvSpPr>
        <p:spPr>
          <a:xfrm>
            <a:off x="5701745" y="38828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6BB3D507-30A1-22D4-B4BA-9133426EFCC5}"/>
              </a:ext>
            </a:extLst>
          </p:cNvPr>
          <p:cNvSpPr/>
          <p:nvPr/>
        </p:nvSpPr>
        <p:spPr>
          <a:xfrm>
            <a:off x="7772897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6BD471AE-8FCC-B130-9CF3-E2DADA8A3D27}"/>
              </a:ext>
            </a:extLst>
          </p:cNvPr>
          <p:cNvSpPr/>
          <p:nvPr/>
        </p:nvSpPr>
        <p:spPr>
          <a:xfrm>
            <a:off x="7438297" y="54220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9E514D28-479D-2F5B-DB2C-E3EAB8D51815}"/>
              </a:ext>
            </a:extLst>
          </p:cNvPr>
          <p:cNvSpPr/>
          <p:nvPr/>
        </p:nvSpPr>
        <p:spPr>
          <a:xfrm>
            <a:off x="7209036" y="55854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EDB0CB3-6EF8-56EA-58FA-089343CFFA1C}"/>
              </a:ext>
            </a:extLst>
          </p:cNvPr>
          <p:cNvSpPr/>
          <p:nvPr/>
        </p:nvSpPr>
        <p:spPr>
          <a:xfrm>
            <a:off x="6376219" y="48136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20C0345-B8A6-83F7-58CF-E2F236789659}"/>
              </a:ext>
            </a:extLst>
          </p:cNvPr>
          <p:cNvSpPr/>
          <p:nvPr/>
        </p:nvSpPr>
        <p:spPr>
          <a:xfrm>
            <a:off x="5744443" y="341243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C269EA7E-0C2B-C305-2FA8-9F5778F0ECB3}"/>
              </a:ext>
            </a:extLst>
          </p:cNvPr>
          <p:cNvSpPr/>
          <p:nvPr/>
        </p:nvSpPr>
        <p:spPr>
          <a:xfrm>
            <a:off x="5532025" y="42406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50EDEACA-180A-FEE1-3597-473F0CDA6A8B}"/>
              </a:ext>
            </a:extLst>
          </p:cNvPr>
          <p:cNvSpPr/>
          <p:nvPr/>
        </p:nvSpPr>
        <p:spPr>
          <a:xfrm>
            <a:off x="6151260" y="49205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0DA1328-2151-D584-AA47-AD6467AD1FFC}"/>
              </a:ext>
            </a:extLst>
          </p:cNvPr>
          <p:cNvSpPr/>
          <p:nvPr/>
        </p:nvSpPr>
        <p:spPr>
          <a:xfrm>
            <a:off x="5950973" y="475123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65566C92-43FB-69D1-0B51-55213C9D76DA}"/>
              </a:ext>
            </a:extLst>
          </p:cNvPr>
          <p:cNvSpPr/>
          <p:nvPr/>
        </p:nvSpPr>
        <p:spPr>
          <a:xfrm>
            <a:off x="6093270" y="463250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249EB06-7183-0ACE-B447-DFF18E37E14F}"/>
              </a:ext>
            </a:extLst>
          </p:cNvPr>
          <p:cNvSpPr/>
          <p:nvPr/>
        </p:nvSpPr>
        <p:spPr>
          <a:xfrm>
            <a:off x="5717555" y="474584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CCC4C97E-151C-11C6-C10D-9E278E0A811D}"/>
              </a:ext>
            </a:extLst>
          </p:cNvPr>
          <p:cNvSpPr/>
          <p:nvPr/>
        </p:nvSpPr>
        <p:spPr>
          <a:xfrm>
            <a:off x="5794805" y="45526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7E8681F6-6E41-E5E3-7A1F-E87526FB8E0E}"/>
              </a:ext>
            </a:extLst>
          </p:cNvPr>
          <p:cNvSpPr/>
          <p:nvPr/>
        </p:nvSpPr>
        <p:spPr>
          <a:xfrm>
            <a:off x="5596022" y="453224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81B2594F-759F-46A1-1AF0-8BFE5DA82B18}"/>
              </a:ext>
            </a:extLst>
          </p:cNvPr>
          <p:cNvSpPr/>
          <p:nvPr/>
        </p:nvSpPr>
        <p:spPr>
          <a:xfrm>
            <a:off x="5957600" y="445656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F6F04AA9-FA57-EECA-8D03-02BD49A7B360}"/>
              </a:ext>
            </a:extLst>
          </p:cNvPr>
          <p:cNvSpPr/>
          <p:nvPr/>
        </p:nvSpPr>
        <p:spPr>
          <a:xfrm>
            <a:off x="5390614" y="437635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EEBB003F-3664-DA31-CDFA-65F535B4687B}"/>
              </a:ext>
            </a:extLst>
          </p:cNvPr>
          <p:cNvSpPr/>
          <p:nvPr/>
        </p:nvSpPr>
        <p:spPr>
          <a:xfrm>
            <a:off x="7177130" y="529390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58A2CC12-3C95-A543-DA62-B964DBC451E2}"/>
              </a:ext>
            </a:extLst>
          </p:cNvPr>
          <p:cNvSpPr/>
          <p:nvPr/>
        </p:nvSpPr>
        <p:spPr>
          <a:xfrm>
            <a:off x="6914108" y="53999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67873747-446B-4E71-B5F8-636E4AB29FE9}"/>
              </a:ext>
            </a:extLst>
          </p:cNvPr>
          <p:cNvSpPr/>
          <p:nvPr/>
        </p:nvSpPr>
        <p:spPr>
          <a:xfrm>
            <a:off x="6821343" y="51366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0CE9E915-3D93-88B3-6142-2DD9C9E8F4ED}"/>
              </a:ext>
            </a:extLst>
          </p:cNvPr>
          <p:cNvSpPr/>
          <p:nvPr/>
        </p:nvSpPr>
        <p:spPr>
          <a:xfrm>
            <a:off x="6635812" y="490644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AF81CE04-A699-A8F0-06B4-8A936A38E48B}"/>
              </a:ext>
            </a:extLst>
          </p:cNvPr>
          <p:cNvSpPr/>
          <p:nvPr/>
        </p:nvSpPr>
        <p:spPr>
          <a:xfrm>
            <a:off x="6558320" y="523653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6977673D-A2BA-B2AA-3BE8-5EFEC457C1D3}"/>
              </a:ext>
            </a:extLst>
          </p:cNvPr>
          <p:cNvSpPr/>
          <p:nvPr/>
        </p:nvSpPr>
        <p:spPr>
          <a:xfrm>
            <a:off x="6354790" y="509493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7F2F3AC2-C59A-0623-A985-0E41DA0C2D63}"/>
              </a:ext>
            </a:extLst>
          </p:cNvPr>
          <p:cNvSpPr/>
          <p:nvPr/>
        </p:nvSpPr>
        <p:spPr>
          <a:xfrm>
            <a:off x="7698591" y="503597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E1261447-830B-704A-09F9-DCF561E5B644}"/>
              </a:ext>
            </a:extLst>
          </p:cNvPr>
          <p:cNvSpPr/>
          <p:nvPr/>
        </p:nvSpPr>
        <p:spPr>
          <a:xfrm>
            <a:off x="7928626" y="497916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29EA8D7-49D9-DB07-E3C9-AF1564236D42}"/>
              </a:ext>
            </a:extLst>
          </p:cNvPr>
          <p:cNvSpPr/>
          <p:nvPr/>
        </p:nvSpPr>
        <p:spPr>
          <a:xfrm>
            <a:off x="8064446" y="526180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CE3CBA3F-37FC-C417-6B7B-865936BB3904}"/>
              </a:ext>
            </a:extLst>
          </p:cNvPr>
          <p:cNvSpPr/>
          <p:nvPr/>
        </p:nvSpPr>
        <p:spPr>
          <a:xfrm>
            <a:off x="8143961" y="57361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2931C56-1762-4D97-16DE-E0321F1F2631}"/>
              </a:ext>
            </a:extLst>
          </p:cNvPr>
          <p:cNvSpPr/>
          <p:nvPr/>
        </p:nvSpPr>
        <p:spPr>
          <a:xfrm>
            <a:off x="7772898" y="535457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58C3FEA2-7FBC-F8AF-859D-F3C0B415BAB5}"/>
              </a:ext>
            </a:extLst>
          </p:cNvPr>
          <p:cNvSpPr/>
          <p:nvPr/>
        </p:nvSpPr>
        <p:spPr>
          <a:xfrm>
            <a:off x="7958430" y="549896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B3133B18-3527-619B-BDD4-2BD449648A72}"/>
              </a:ext>
            </a:extLst>
          </p:cNvPr>
          <p:cNvSpPr/>
          <p:nvPr/>
        </p:nvSpPr>
        <p:spPr>
          <a:xfrm>
            <a:off x="7815983" y="5770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89EFB5-D956-F87C-347C-F3D4B97E9FF5}"/>
              </a:ext>
            </a:extLst>
          </p:cNvPr>
          <p:cNvSpPr/>
          <p:nvPr/>
        </p:nvSpPr>
        <p:spPr>
          <a:xfrm>
            <a:off x="7617201" y="56782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C1EDC65F-43A6-46CC-4B9D-25175912483F}"/>
              </a:ext>
            </a:extLst>
          </p:cNvPr>
          <p:cNvSpPr/>
          <p:nvPr/>
        </p:nvSpPr>
        <p:spPr>
          <a:xfrm>
            <a:off x="5300864" y="3033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A75A0C0E-BA17-DFA8-362D-153FDA5076F9}"/>
              </a:ext>
            </a:extLst>
          </p:cNvPr>
          <p:cNvSpPr/>
          <p:nvPr/>
        </p:nvSpPr>
        <p:spPr>
          <a:xfrm>
            <a:off x="5546030" y="28820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34CC0160-68EE-78D1-F018-ABF21D729B82}"/>
              </a:ext>
            </a:extLst>
          </p:cNvPr>
          <p:cNvSpPr/>
          <p:nvPr/>
        </p:nvSpPr>
        <p:spPr>
          <a:xfrm>
            <a:off x="5470126" y="320580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C6CF3368-718C-247C-EE04-749C2EAE60F6}"/>
              </a:ext>
            </a:extLst>
          </p:cNvPr>
          <p:cNvSpPr/>
          <p:nvPr/>
        </p:nvSpPr>
        <p:spPr>
          <a:xfrm>
            <a:off x="5731561" y="314841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B5870D85-A4C8-04C2-67B8-35B89ED6E453}"/>
              </a:ext>
            </a:extLst>
          </p:cNvPr>
          <p:cNvSpPr/>
          <p:nvPr/>
        </p:nvSpPr>
        <p:spPr>
          <a:xfrm>
            <a:off x="5984105" y="31805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9857AB72-8CBF-0CD2-82B4-9E5FA61D1476}"/>
              </a:ext>
            </a:extLst>
          </p:cNvPr>
          <p:cNvSpPr/>
          <p:nvPr/>
        </p:nvSpPr>
        <p:spPr>
          <a:xfrm>
            <a:off x="4514171" y="23726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617C35C6-F66E-C4B2-68F7-62C0B9FC35D2}"/>
              </a:ext>
            </a:extLst>
          </p:cNvPr>
          <p:cNvSpPr/>
          <p:nvPr/>
        </p:nvSpPr>
        <p:spPr>
          <a:xfrm>
            <a:off x="5259604" y="277249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E6396AE1-D3D5-186C-317A-B84E768A83B7}"/>
              </a:ext>
            </a:extLst>
          </p:cNvPr>
          <p:cNvSpPr/>
          <p:nvPr/>
        </p:nvSpPr>
        <p:spPr>
          <a:xfrm>
            <a:off x="4484883" y="257092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31517679-1979-0FC7-62BB-5FEC693E49A4}"/>
              </a:ext>
            </a:extLst>
          </p:cNvPr>
          <p:cNvSpPr/>
          <p:nvPr/>
        </p:nvSpPr>
        <p:spPr>
          <a:xfrm>
            <a:off x="4242503" y="24488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8F58FD6A-4E3D-0672-8577-6176FF549263}"/>
              </a:ext>
            </a:extLst>
          </p:cNvPr>
          <p:cNvSpPr/>
          <p:nvPr/>
        </p:nvSpPr>
        <p:spPr>
          <a:xfrm>
            <a:off x="4029713" y="21008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7C8F80B1-3CF7-D544-8350-5BD3C2F46457}"/>
              </a:ext>
            </a:extLst>
          </p:cNvPr>
          <p:cNvSpPr/>
          <p:nvPr/>
        </p:nvSpPr>
        <p:spPr>
          <a:xfrm>
            <a:off x="37705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BB4903E0-9051-CF47-8149-B3D28BEFC21A}"/>
              </a:ext>
            </a:extLst>
          </p:cNvPr>
          <p:cNvSpPr/>
          <p:nvPr/>
        </p:nvSpPr>
        <p:spPr>
          <a:xfrm>
            <a:off x="3762415" y="19532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B8BF6C25-8C89-3E11-488B-807699808355}"/>
              </a:ext>
            </a:extLst>
          </p:cNvPr>
          <p:cNvSpPr/>
          <p:nvPr/>
        </p:nvSpPr>
        <p:spPr>
          <a:xfrm>
            <a:off x="3511377" y="22134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1D46810E-212F-B7CC-4C8B-BBD5FA6D26CA}"/>
              </a:ext>
            </a:extLst>
          </p:cNvPr>
          <p:cNvSpPr/>
          <p:nvPr/>
        </p:nvSpPr>
        <p:spPr>
          <a:xfrm>
            <a:off x="3193321" y="191842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E0F97960-93D7-3230-777A-AE5969BFE600}"/>
              </a:ext>
            </a:extLst>
          </p:cNvPr>
          <p:cNvSpPr/>
          <p:nvPr/>
        </p:nvSpPr>
        <p:spPr>
          <a:xfrm>
            <a:off x="4075345" y="231354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DCF278DC-7A59-B3B0-3B48-9D58B9162A6C}"/>
              </a:ext>
            </a:extLst>
          </p:cNvPr>
          <p:cNvSpPr/>
          <p:nvPr/>
        </p:nvSpPr>
        <p:spPr>
          <a:xfrm>
            <a:off x="5023625" y="284921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>
            <a:extLst>
              <a:ext uri="{FF2B5EF4-FFF2-40B4-BE49-F238E27FC236}">
                <a16:creationId xmlns:a16="http://schemas.microsoft.com/office/drawing/2014/main" id="{F5333257-38D6-39EB-E7E5-7AB19ACE2567}"/>
              </a:ext>
            </a:extLst>
          </p:cNvPr>
          <p:cNvSpPr/>
          <p:nvPr/>
        </p:nvSpPr>
        <p:spPr>
          <a:xfrm>
            <a:off x="4986129" y="25743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>
            <a:extLst>
              <a:ext uri="{FF2B5EF4-FFF2-40B4-BE49-F238E27FC236}">
                <a16:creationId xmlns:a16="http://schemas.microsoft.com/office/drawing/2014/main" id="{E445ED94-B98E-FB92-D925-9F3B0F6F8737}"/>
              </a:ext>
            </a:extLst>
          </p:cNvPr>
          <p:cNvSpPr/>
          <p:nvPr/>
        </p:nvSpPr>
        <p:spPr>
          <a:xfrm>
            <a:off x="4724927" y="275645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A7A46AF1-A6FC-DC73-43C2-D9D387B37B9E}"/>
              </a:ext>
            </a:extLst>
          </p:cNvPr>
          <p:cNvSpPr/>
          <p:nvPr/>
        </p:nvSpPr>
        <p:spPr>
          <a:xfrm>
            <a:off x="4740963" y="24781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68CC82E5-8796-C3C1-0A72-4AA125B565D4}"/>
              </a:ext>
            </a:extLst>
          </p:cNvPr>
          <p:cNvSpPr/>
          <p:nvPr/>
        </p:nvSpPr>
        <p:spPr>
          <a:xfrm>
            <a:off x="3498121" y="19093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5-Point Star 70">
            <a:extLst>
              <a:ext uri="{FF2B5EF4-FFF2-40B4-BE49-F238E27FC236}">
                <a16:creationId xmlns:a16="http://schemas.microsoft.com/office/drawing/2014/main" id="{514455F2-0AD8-5E73-9953-CF8CAFA2B77F}"/>
              </a:ext>
            </a:extLst>
          </p:cNvPr>
          <p:cNvSpPr/>
          <p:nvPr/>
        </p:nvSpPr>
        <p:spPr>
          <a:xfrm>
            <a:off x="4317648" y="223637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>
            <a:extLst>
              <a:ext uri="{FF2B5EF4-FFF2-40B4-BE49-F238E27FC236}">
                <a16:creationId xmlns:a16="http://schemas.microsoft.com/office/drawing/2014/main" id="{58E2027B-1024-3A74-92F5-EE24179302F1}"/>
              </a:ext>
            </a:extLst>
          </p:cNvPr>
          <p:cNvSpPr/>
          <p:nvPr/>
        </p:nvSpPr>
        <p:spPr>
          <a:xfrm>
            <a:off x="3301897" y="240630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CB6CDE5C-C5A9-485B-A11C-42D0B1F4D7CF}"/>
              </a:ext>
            </a:extLst>
          </p:cNvPr>
          <p:cNvSpPr/>
          <p:nvPr/>
        </p:nvSpPr>
        <p:spPr>
          <a:xfrm>
            <a:off x="3160945" y="22202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>
            <a:extLst>
              <a:ext uri="{FF2B5EF4-FFF2-40B4-BE49-F238E27FC236}">
                <a16:creationId xmlns:a16="http://schemas.microsoft.com/office/drawing/2014/main" id="{7AD6D469-41BF-2024-C7F6-4EC35ACE361B}"/>
              </a:ext>
            </a:extLst>
          </p:cNvPr>
          <p:cNvSpPr/>
          <p:nvPr/>
        </p:nvSpPr>
        <p:spPr>
          <a:xfrm>
            <a:off x="3557560" y="290291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>
            <a:extLst>
              <a:ext uri="{FF2B5EF4-FFF2-40B4-BE49-F238E27FC236}">
                <a16:creationId xmlns:a16="http://schemas.microsoft.com/office/drawing/2014/main" id="{0CF0578A-2356-04C4-1E1D-B02C8CD53C7A}"/>
              </a:ext>
            </a:extLst>
          </p:cNvPr>
          <p:cNvSpPr/>
          <p:nvPr/>
        </p:nvSpPr>
        <p:spPr>
          <a:xfrm>
            <a:off x="3790869" y="296621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>
            <a:extLst>
              <a:ext uri="{FF2B5EF4-FFF2-40B4-BE49-F238E27FC236}">
                <a16:creationId xmlns:a16="http://schemas.microsoft.com/office/drawing/2014/main" id="{2B88DF3F-53E2-3808-0A5A-FAC1E7711BD3}"/>
              </a:ext>
            </a:extLst>
          </p:cNvPr>
          <p:cNvSpPr/>
          <p:nvPr/>
        </p:nvSpPr>
        <p:spPr>
          <a:xfrm>
            <a:off x="3665588" y="26670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>
            <a:extLst>
              <a:ext uri="{FF2B5EF4-FFF2-40B4-BE49-F238E27FC236}">
                <a16:creationId xmlns:a16="http://schemas.microsoft.com/office/drawing/2014/main" id="{2C9EC751-B0B7-93C9-ACBF-4C5560DACBA4}"/>
              </a:ext>
            </a:extLst>
          </p:cNvPr>
          <p:cNvSpPr/>
          <p:nvPr/>
        </p:nvSpPr>
        <p:spPr>
          <a:xfrm>
            <a:off x="3405355" y="26608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388617BC-D692-205D-2F80-4238A620F8EC}"/>
              </a:ext>
            </a:extLst>
          </p:cNvPr>
          <p:cNvSpPr/>
          <p:nvPr/>
        </p:nvSpPr>
        <p:spPr>
          <a:xfrm>
            <a:off x="4919861" y="397714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>
            <a:extLst>
              <a:ext uri="{FF2B5EF4-FFF2-40B4-BE49-F238E27FC236}">
                <a16:creationId xmlns:a16="http://schemas.microsoft.com/office/drawing/2014/main" id="{BA397131-E73D-39DA-35CA-95204BEFB3C2}"/>
              </a:ext>
            </a:extLst>
          </p:cNvPr>
          <p:cNvSpPr/>
          <p:nvPr/>
        </p:nvSpPr>
        <p:spPr>
          <a:xfrm>
            <a:off x="6963260" y="408166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>
            <a:extLst>
              <a:ext uri="{FF2B5EF4-FFF2-40B4-BE49-F238E27FC236}">
                <a16:creationId xmlns:a16="http://schemas.microsoft.com/office/drawing/2014/main" id="{EED70ED7-6B4E-AA1E-B58F-B6FEA4575302}"/>
              </a:ext>
            </a:extLst>
          </p:cNvPr>
          <p:cNvSpPr/>
          <p:nvPr/>
        </p:nvSpPr>
        <p:spPr>
          <a:xfrm>
            <a:off x="4303342" y="3100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>
            <a:extLst>
              <a:ext uri="{FF2B5EF4-FFF2-40B4-BE49-F238E27FC236}">
                <a16:creationId xmlns:a16="http://schemas.microsoft.com/office/drawing/2014/main" id="{5D40C25D-3E77-3D88-4BF2-2F77A01E6CFF}"/>
              </a:ext>
            </a:extLst>
          </p:cNvPr>
          <p:cNvSpPr/>
          <p:nvPr/>
        </p:nvSpPr>
        <p:spPr>
          <a:xfrm>
            <a:off x="4538867" y="359308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5-Point Star 85">
            <a:extLst>
              <a:ext uri="{FF2B5EF4-FFF2-40B4-BE49-F238E27FC236}">
                <a16:creationId xmlns:a16="http://schemas.microsoft.com/office/drawing/2014/main" id="{751CAF51-ECE2-0D0A-209F-EB7D04E88B93}"/>
              </a:ext>
            </a:extLst>
          </p:cNvPr>
          <p:cNvSpPr/>
          <p:nvPr/>
        </p:nvSpPr>
        <p:spPr>
          <a:xfrm>
            <a:off x="6515326" y="43334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>
            <a:extLst>
              <a:ext uri="{FF2B5EF4-FFF2-40B4-BE49-F238E27FC236}">
                <a16:creationId xmlns:a16="http://schemas.microsoft.com/office/drawing/2014/main" id="{07F20D5D-6C01-1925-C023-77FFD755F23A}"/>
              </a:ext>
            </a:extLst>
          </p:cNvPr>
          <p:cNvSpPr/>
          <p:nvPr/>
        </p:nvSpPr>
        <p:spPr>
          <a:xfrm>
            <a:off x="6543046" y="381905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>
            <a:extLst>
              <a:ext uri="{FF2B5EF4-FFF2-40B4-BE49-F238E27FC236}">
                <a16:creationId xmlns:a16="http://schemas.microsoft.com/office/drawing/2014/main" id="{22AB8D03-1938-200A-AA45-951D6C6A681B}"/>
              </a:ext>
            </a:extLst>
          </p:cNvPr>
          <p:cNvSpPr/>
          <p:nvPr/>
        </p:nvSpPr>
        <p:spPr>
          <a:xfrm>
            <a:off x="7005684" y="44469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>
            <a:extLst>
              <a:ext uri="{FF2B5EF4-FFF2-40B4-BE49-F238E27FC236}">
                <a16:creationId xmlns:a16="http://schemas.microsoft.com/office/drawing/2014/main" id="{B6A312C7-6D49-66A4-F1A0-AB4BF85C6F22}"/>
              </a:ext>
            </a:extLst>
          </p:cNvPr>
          <p:cNvSpPr/>
          <p:nvPr/>
        </p:nvSpPr>
        <p:spPr>
          <a:xfrm>
            <a:off x="4893395" y="34869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Arrow: Slight curve with solid fill">
            <a:extLst>
              <a:ext uri="{FF2B5EF4-FFF2-40B4-BE49-F238E27FC236}">
                <a16:creationId xmlns:a16="http://schemas.microsoft.com/office/drawing/2014/main" id="{7F53B118-10F4-A2CF-1E73-A77613E4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23697">
            <a:off x="1705632" y="2879008"/>
            <a:ext cx="1575881" cy="157588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10CCD77-B335-BF71-520A-FA50C724308E}"/>
              </a:ext>
            </a:extLst>
          </p:cNvPr>
          <p:cNvSpPr txBox="1"/>
          <p:nvPr/>
        </p:nvSpPr>
        <p:spPr>
          <a:xfrm rot="19523697">
            <a:off x="636077" y="2813868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Accretion</a:t>
            </a:r>
          </a:p>
        </p:txBody>
      </p:sp>
      <p:sp>
        <p:nvSpPr>
          <p:cNvPr id="101" name="4-Point Star 100">
            <a:extLst>
              <a:ext uri="{FF2B5EF4-FFF2-40B4-BE49-F238E27FC236}">
                <a16:creationId xmlns:a16="http://schemas.microsoft.com/office/drawing/2014/main" id="{12D3081B-E5BD-1C4F-7988-AE3ECB86BA11}"/>
              </a:ext>
            </a:extLst>
          </p:cNvPr>
          <p:cNvSpPr/>
          <p:nvPr/>
        </p:nvSpPr>
        <p:spPr>
          <a:xfrm>
            <a:off x="4642957" y="2266655"/>
            <a:ext cx="1140641" cy="1179712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60ACB9B-9B6E-B171-172E-32525445BB3D}"/>
              </a:ext>
            </a:extLst>
          </p:cNvPr>
          <p:cNvSpPr txBox="1"/>
          <p:nvPr/>
        </p:nvSpPr>
        <p:spPr>
          <a:xfrm>
            <a:off x="5166022" y="1549219"/>
            <a:ext cx="2803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Star Formation</a:t>
            </a:r>
          </a:p>
        </p:txBody>
      </p:sp>
      <p:sp>
        <p:nvSpPr>
          <p:cNvPr id="105" name="Explosion 2 104">
            <a:extLst>
              <a:ext uri="{FF2B5EF4-FFF2-40B4-BE49-F238E27FC236}">
                <a16:creationId xmlns:a16="http://schemas.microsoft.com/office/drawing/2014/main" id="{469DEDA5-3061-506D-0A70-C7B23F2308C8}"/>
              </a:ext>
            </a:extLst>
          </p:cNvPr>
          <p:cNvSpPr/>
          <p:nvPr/>
        </p:nvSpPr>
        <p:spPr>
          <a:xfrm>
            <a:off x="5786234" y="4728408"/>
            <a:ext cx="1497745" cy="1050234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375D88-B8F1-7383-8073-C8E4CFD1F632}"/>
              </a:ext>
            </a:extLst>
          </p:cNvPr>
          <p:cNvSpPr txBox="1"/>
          <p:nvPr/>
        </p:nvSpPr>
        <p:spPr>
          <a:xfrm rot="20353714">
            <a:off x="5887171" y="5062636"/>
            <a:ext cx="132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1D27EEB-D3A2-E230-17B3-798701EFDA16}"/>
              </a:ext>
            </a:extLst>
          </p:cNvPr>
          <p:cNvSpPr txBox="1"/>
          <p:nvPr/>
        </p:nvSpPr>
        <p:spPr>
          <a:xfrm>
            <a:off x="4076086" y="5854475"/>
            <a:ext cx="320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Supernovae</a:t>
            </a:r>
          </a:p>
        </p:txBody>
      </p:sp>
      <p:pic>
        <p:nvPicPr>
          <p:cNvPr id="109" name="Graphic 108" descr="Back with solid fill">
            <a:extLst>
              <a:ext uri="{FF2B5EF4-FFF2-40B4-BE49-F238E27FC236}">
                <a16:creationId xmlns:a16="http://schemas.microsoft.com/office/drawing/2014/main" id="{389CCD80-C18E-9896-29CA-48A00AF4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4063">
            <a:off x="7773877" y="3361729"/>
            <a:ext cx="1771914" cy="146625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E73950-E119-47A1-DD15-E950575C079E}"/>
              </a:ext>
            </a:extLst>
          </p:cNvPr>
          <p:cNvSpPr txBox="1"/>
          <p:nvPr/>
        </p:nvSpPr>
        <p:spPr>
          <a:xfrm rot="20404063">
            <a:off x="7010866" y="3019300"/>
            <a:ext cx="276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aleway" pitchFamily="2" charset="77"/>
              </a:rPr>
              <a:t>Outflows</a:t>
            </a:r>
          </a:p>
        </p:txBody>
      </p:sp>
      <p:sp>
        <p:nvSpPr>
          <p:cNvPr id="114" name="5-Point Star 113">
            <a:extLst>
              <a:ext uri="{FF2B5EF4-FFF2-40B4-BE49-F238E27FC236}">
                <a16:creationId xmlns:a16="http://schemas.microsoft.com/office/drawing/2014/main" id="{66B84E69-3932-2849-6021-7E600442208C}"/>
              </a:ext>
            </a:extLst>
          </p:cNvPr>
          <p:cNvSpPr/>
          <p:nvPr/>
        </p:nvSpPr>
        <p:spPr>
          <a:xfrm>
            <a:off x="5191529" y="423556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 descr="A pink liquid in a circle&#10;&#10;Description automatically generated">
            <a:extLst>
              <a:ext uri="{FF2B5EF4-FFF2-40B4-BE49-F238E27FC236}">
                <a16:creationId xmlns:a16="http://schemas.microsoft.com/office/drawing/2014/main" id="{AAD789BF-29AB-5AE6-76FE-ADF437B48A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899481">
            <a:off x="3348922" y="1580803"/>
            <a:ext cx="4791456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animBg="1"/>
      <p:bldP spid="104" grpId="0"/>
      <p:bldP spid="105" grpId="0" animBg="1"/>
      <p:bldP spid="106" grpId="0"/>
      <p:bldP spid="107" grpId="0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A24ED-EB1C-E292-E1B0-552B21E2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1485"/>
            <a:ext cx="12192000" cy="1215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to make sense of it all?</a:t>
            </a:r>
          </a:p>
          <a:p>
            <a:pPr marL="0" indent="0" algn="ctr">
              <a:buNone/>
            </a:pPr>
            <a:r>
              <a:rPr lang="en-US" sz="3600" dirty="0"/>
              <a:t>Enter galactic chemical evolution models…</a:t>
            </a:r>
          </a:p>
        </p:txBody>
      </p:sp>
    </p:spTree>
    <p:extLst>
      <p:ext uri="{BB962C8B-B14F-4D97-AF65-F5344CB8AC3E}">
        <p14:creationId xmlns:p14="http://schemas.microsoft.com/office/powerpoint/2010/main" val="290241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ent Arrow 24">
            <a:extLst>
              <a:ext uri="{FF2B5EF4-FFF2-40B4-BE49-F238E27FC236}">
                <a16:creationId xmlns:a16="http://schemas.microsoft.com/office/drawing/2014/main" id="{D6C52592-BF18-05B1-09CF-BF0CAACD1449}"/>
              </a:ext>
            </a:extLst>
          </p:cNvPr>
          <p:cNvSpPr/>
          <p:nvPr/>
        </p:nvSpPr>
        <p:spPr>
          <a:xfrm rot="5400000">
            <a:off x="3639249" y="4726018"/>
            <a:ext cx="1159577" cy="560492"/>
          </a:xfrm>
          <a:prstGeom prst="bentArrow">
            <a:avLst>
              <a:gd name="adj1" fmla="val 9144"/>
              <a:gd name="adj2" fmla="val 23934"/>
              <a:gd name="adj3" fmla="val 46801"/>
              <a:gd name="adj4" fmla="val 49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21918-9474-3E50-B4DB-39437B12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" y="349690"/>
            <a:ext cx="5975349" cy="1325563"/>
          </a:xfrm>
        </p:spPr>
        <p:txBody>
          <a:bodyPr/>
          <a:lstStyle/>
          <a:p>
            <a:pPr algn="ctr"/>
            <a:r>
              <a:rPr lang="en-US" dirty="0"/>
              <a:t>One-Zone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33D7-2763-C23D-896A-2E3382F0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675253"/>
            <a:ext cx="5997575" cy="75421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One chemically homogeneous</a:t>
            </a:r>
            <a:br>
              <a:rPr lang="en-US" dirty="0"/>
            </a:br>
            <a:r>
              <a:rPr lang="en-US" dirty="0"/>
              <a:t>gas cloud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CEBA2-A3A3-376C-AECE-849E9CAA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75253"/>
            <a:ext cx="5997574" cy="6961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Multiple clouds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08BC8C-C38D-FA81-C0B3-01FDFE5A59D6}"/>
              </a:ext>
            </a:extLst>
          </p:cNvPr>
          <p:cNvSpPr txBox="1">
            <a:spLocks/>
          </p:cNvSpPr>
          <p:nvPr/>
        </p:nvSpPr>
        <p:spPr>
          <a:xfrm>
            <a:off x="6194425" y="349690"/>
            <a:ext cx="5997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aleway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Multi-Zone 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16D1821-8499-772C-648D-195B60A8395A}"/>
              </a:ext>
            </a:extLst>
          </p:cNvPr>
          <p:cNvSpPr/>
          <p:nvPr/>
        </p:nvSpPr>
        <p:spPr>
          <a:xfrm>
            <a:off x="1961002" y="407928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CFA08B1-3BDE-5959-D6C3-3AA0E159D63B}"/>
              </a:ext>
            </a:extLst>
          </p:cNvPr>
          <p:cNvSpPr/>
          <p:nvPr/>
        </p:nvSpPr>
        <p:spPr>
          <a:xfrm>
            <a:off x="2310379" y="444747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F5302536-C744-40D3-A249-AFB757B25FF6}"/>
              </a:ext>
            </a:extLst>
          </p:cNvPr>
          <p:cNvSpPr/>
          <p:nvPr/>
        </p:nvSpPr>
        <p:spPr>
          <a:xfrm>
            <a:off x="2725813" y="432045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C070B73-14D4-85E6-4064-0794570730EC}"/>
              </a:ext>
            </a:extLst>
          </p:cNvPr>
          <p:cNvSpPr/>
          <p:nvPr/>
        </p:nvSpPr>
        <p:spPr>
          <a:xfrm>
            <a:off x="2655028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14E7CFD-4988-D08D-4B4F-69EE5B111369}"/>
              </a:ext>
            </a:extLst>
          </p:cNvPr>
          <p:cNvSpPr/>
          <p:nvPr/>
        </p:nvSpPr>
        <p:spPr>
          <a:xfrm>
            <a:off x="2856715" y="498012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A7676C6F-71B2-63B8-17C2-983C0BFFF72E}"/>
              </a:ext>
            </a:extLst>
          </p:cNvPr>
          <p:cNvSpPr/>
          <p:nvPr/>
        </p:nvSpPr>
        <p:spPr>
          <a:xfrm>
            <a:off x="3085969" y="427775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E9C1705C-477F-E668-A070-8E89FFADE1C2}"/>
              </a:ext>
            </a:extLst>
          </p:cNvPr>
          <p:cNvSpPr/>
          <p:nvPr/>
        </p:nvSpPr>
        <p:spPr>
          <a:xfrm>
            <a:off x="3068584" y="465028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A1D953F6-5F4B-B459-9CD1-2ED82AE46708}"/>
              </a:ext>
            </a:extLst>
          </p:cNvPr>
          <p:cNvSpPr/>
          <p:nvPr/>
        </p:nvSpPr>
        <p:spPr>
          <a:xfrm>
            <a:off x="3446125" y="446328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4AF370D-1D7A-3C29-C8E6-B36B56FD3551}"/>
              </a:ext>
            </a:extLst>
          </p:cNvPr>
          <p:cNvSpPr/>
          <p:nvPr/>
        </p:nvSpPr>
        <p:spPr>
          <a:xfrm rot="19979723">
            <a:off x="2115239" y="332742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8BDA37B7-06BE-9771-9F17-0556C930051C}"/>
              </a:ext>
            </a:extLst>
          </p:cNvPr>
          <p:cNvSpPr/>
          <p:nvPr/>
        </p:nvSpPr>
        <p:spPr>
          <a:xfrm rot="9149492">
            <a:off x="2513283" y="3321472"/>
            <a:ext cx="358188" cy="751866"/>
          </a:xfrm>
          <a:prstGeom prst="upArrow">
            <a:avLst>
              <a:gd name="adj1" fmla="val 33663"/>
              <a:gd name="adj2" fmla="val 829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51BC8-492B-95B8-F350-352438FD5906}"/>
              </a:ext>
            </a:extLst>
          </p:cNvPr>
          <p:cNvSpPr txBox="1"/>
          <p:nvPr/>
        </p:nvSpPr>
        <p:spPr>
          <a:xfrm>
            <a:off x="1288067" y="2628859"/>
            <a:ext cx="155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Accretion &amp; Ejection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249BE-AE33-AEDC-8FCA-CECD4BBA049B}"/>
              </a:ext>
            </a:extLst>
          </p:cNvPr>
          <p:cNvSpPr txBox="1"/>
          <p:nvPr/>
        </p:nvSpPr>
        <p:spPr>
          <a:xfrm>
            <a:off x="3737105" y="5678816"/>
            <a:ext cx="124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Metals</a:t>
            </a:r>
          </a:p>
        </p:txBody>
      </p:sp>
      <p:sp>
        <p:nvSpPr>
          <p:cNvPr id="29" name="4-Point Star 28">
            <a:extLst>
              <a:ext uri="{FF2B5EF4-FFF2-40B4-BE49-F238E27FC236}">
                <a16:creationId xmlns:a16="http://schemas.microsoft.com/office/drawing/2014/main" id="{7C7EE6AA-46BF-AD8F-C683-FED5B62D9C47}"/>
              </a:ext>
            </a:extLst>
          </p:cNvPr>
          <p:cNvSpPr/>
          <p:nvPr/>
        </p:nvSpPr>
        <p:spPr>
          <a:xfrm>
            <a:off x="2033724" y="469989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FF758029-037A-4583-A26C-928357CFAE5C}"/>
              </a:ext>
            </a:extLst>
          </p:cNvPr>
          <p:cNvSpPr/>
          <p:nvPr/>
        </p:nvSpPr>
        <p:spPr>
          <a:xfrm rot="16200000">
            <a:off x="2342952" y="4469329"/>
            <a:ext cx="480774" cy="2307531"/>
          </a:xfrm>
          <a:prstGeom prst="bentArrow">
            <a:avLst>
              <a:gd name="adj1" fmla="val 8457"/>
              <a:gd name="adj2" fmla="val 19283"/>
              <a:gd name="adj3" fmla="val 46801"/>
              <a:gd name="adj4" fmla="val 392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B6D8B-22FD-33AF-8928-CC2214346382}"/>
              </a:ext>
            </a:extLst>
          </p:cNvPr>
          <p:cNvSpPr txBox="1"/>
          <p:nvPr/>
        </p:nvSpPr>
        <p:spPr>
          <a:xfrm>
            <a:off x="1064738" y="4688496"/>
            <a:ext cx="95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77"/>
              </a:rPr>
              <a:t>New Stars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A7FAD7A6-FDCD-BCB0-957D-B7DBFF9E0773}"/>
              </a:ext>
            </a:extLst>
          </p:cNvPr>
          <p:cNvSpPr/>
          <p:nvPr/>
        </p:nvSpPr>
        <p:spPr>
          <a:xfrm>
            <a:off x="5683833" y="2827678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59525172-B7D2-066F-B15B-B08270EB178E}"/>
              </a:ext>
            </a:extLst>
          </p:cNvPr>
          <p:cNvSpPr/>
          <p:nvPr/>
        </p:nvSpPr>
        <p:spPr>
          <a:xfrm>
            <a:off x="6033210" y="31958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193F7B29-21DF-5F17-A3D7-B52AD4E5E15C}"/>
              </a:ext>
            </a:extLst>
          </p:cNvPr>
          <p:cNvSpPr/>
          <p:nvPr/>
        </p:nvSpPr>
        <p:spPr>
          <a:xfrm>
            <a:off x="6448644" y="3068845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08B890A-5E03-7DA0-93C6-1BBCF57483FC}"/>
              </a:ext>
            </a:extLst>
          </p:cNvPr>
          <p:cNvSpPr/>
          <p:nvPr/>
        </p:nvSpPr>
        <p:spPr>
          <a:xfrm>
            <a:off x="6377859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27ED7BD4-66DC-E0EF-6822-0A36836667AB}"/>
              </a:ext>
            </a:extLst>
          </p:cNvPr>
          <p:cNvSpPr/>
          <p:nvPr/>
        </p:nvSpPr>
        <p:spPr>
          <a:xfrm>
            <a:off x="6579546" y="372851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E99AD9DC-4022-D9FF-5DC6-18910F262579}"/>
              </a:ext>
            </a:extLst>
          </p:cNvPr>
          <p:cNvSpPr/>
          <p:nvPr/>
        </p:nvSpPr>
        <p:spPr>
          <a:xfrm>
            <a:off x="6808800" y="302614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FBEC6503-7C40-9FF4-024E-9E5FA6BC0E73}"/>
              </a:ext>
            </a:extLst>
          </p:cNvPr>
          <p:cNvSpPr/>
          <p:nvPr/>
        </p:nvSpPr>
        <p:spPr>
          <a:xfrm>
            <a:off x="6791415" y="33986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1FEC4AF-23A3-2A90-1FFF-2ED9074473A2}"/>
              </a:ext>
            </a:extLst>
          </p:cNvPr>
          <p:cNvSpPr/>
          <p:nvPr/>
        </p:nvSpPr>
        <p:spPr>
          <a:xfrm>
            <a:off x="7168956" y="32116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xplosion 2 39">
            <a:extLst>
              <a:ext uri="{FF2B5EF4-FFF2-40B4-BE49-F238E27FC236}">
                <a16:creationId xmlns:a16="http://schemas.microsoft.com/office/drawing/2014/main" id="{C5A173ED-C1EC-D71A-C487-FC0CEAE898E9}"/>
              </a:ext>
            </a:extLst>
          </p:cNvPr>
          <p:cNvSpPr/>
          <p:nvPr/>
        </p:nvSpPr>
        <p:spPr>
          <a:xfrm>
            <a:off x="6765077" y="299121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6F556-1CAB-BF19-5AD1-6C60533AA867}"/>
              </a:ext>
            </a:extLst>
          </p:cNvPr>
          <p:cNvSpPr txBox="1"/>
          <p:nvPr/>
        </p:nvSpPr>
        <p:spPr>
          <a:xfrm rot="20353714">
            <a:off x="6860266" y="316342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42" name="4-Point Star 41">
            <a:extLst>
              <a:ext uri="{FF2B5EF4-FFF2-40B4-BE49-F238E27FC236}">
                <a16:creationId xmlns:a16="http://schemas.microsoft.com/office/drawing/2014/main" id="{E8F0448E-A055-6CB3-C0CA-F2CE7417A5A1}"/>
              </a:ext>
            </a:extLst>
          </p:cNvPr>
          <p:cNvSpPr/>
          <p:nvPr/>
        </p:nvSpPr>
        <p:spPr>
          <a:xfrm>
            <a:off x="5756555" y="3448286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B8E3535B-6B32-8934-5E34-750DE30D42FB}"/>
              </a:ext>
            </a:extLst>
          </p:cNvPr>
          <p:cNvSpPr/>
          <p:nvPr/>
        </p:nvSpPr>
        <p:spPr>
          <a:xfrm>
            <a:off x="7976778" y="5230012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D5031C20-70FF-00B7-0DAE-DD184BD1C339}"/>
              </a:ext>
            </a:extLst>
          </p:cNvPr>
          <p:cNvSpPr/>
          <p:nvPr/>
        </p:nvSpPr>
        <p:spPr>
          <a:xfrm>
            <a:off x="8326155" y="5598196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98FB2B0F-6129-6834-5121-CDA6753EDC49}"/>
              </a:ext>
            </a:extLst>
          </p:cNvPr>
          <p:cNvSpPr/>
          <p:nvPr/>
        </p:nvSpPr>
        <p:spPr>
          <a:xfrm>
            <a:off x="8741589" y="547117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BEC1ED53-13CE-832B-3364-B09828EE6D11}"/>
              </a:ext>
            </a:extLst>
          </p:cNvPr>
          <p:cNvSpPr/>
          <p:nvPr/>
        </p:nvSpPr>
        <p:spPr>
          <a:xfrm>
            <a:off x="8670804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F6987EDA-5CBA-AD97-D647-73C3F4EBB0D9}"/>
              </a:ext>
            </a:extLst>
          </p:cNvPr>
          <p:cNvSpPr/>
          <p:nvPr/>
        </p:nvSpPr>
        <p:spPr>
          <a:xfrm>
            <a:off x="8872491" y="6130848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4650B5E4-BC2A-E1B4-43B8-A59F0B1ED6BE}"/>
              </a:ext>
            </a:extLst>
          </p:cNvPr>
          <p:cNvSpPr/>
          <p:nvPr/>
        </p:nvSpPr>
        <p:spPr>
          <a:xfrm>
            <a:off x="9101745" y="542848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A514E19-E14E-7D3C-D0BD-9E04658028B8}"/>
              </a:ext>
            </a:extLst>
          </p:cNvPr>
          <p:cNvSpPr/>
          <p:nvPr/>
        </p:nvSpPr>
        <p:spPr>
          <a:xfrm>
            <a:off x="9084360" y="5801013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21CC41A3-3514-8BD7-8140-FEA6DF68BDE4}"/>
              </a:ext>
            </a:extLst>
          </p:cNvPr>
          <p:cNvSpPr/>
          <p:nvPr/>
        </p:nvSpPr>
        <p:spPr>
          <a:xfrm>
            <a:off x="9461901" y="5614011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xplosion 2 50">
            <a:extLst>
              <a:ext uri="{FF2B5EF4-FFF2-40B4-BE49-F238E27FC236}">
                <a16:creationId xmlns:a16="http://schemas.microsoft.com/office/drawing/2014/main" id="{D9EF065B-E743-AA6C-22BB-9ADAACCD2D04}"/>
              </a:ext>
            </a:extLst>
          </p:cNvPr>
          <p:cNvSpPr/>
          <p:nvPr/>
        </p:nvSpPr>
        <p:spPr>
          <a:xfrm>
            <a:off x="9058022" y="5393547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F482E-A54F-01C5-34F6-4A32AA78A56A}"/>
              </a:ext>
            </a:extLst>
          </p:cNvPr>
          <p:cNvSpPr txBox="1"/>
          <p:nvPr/>
        </p:nvSpPr>
        <p:spPr>
          <a:xfrm rot="20353714">
            <a:off x="9153211" y="5565759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53" name="4-Point Star 52">
            <a:extLst>
              <a:ext uri="{FF2B5EF4-FFF2-40B4-BE49-F238E27FC236}">
                <a16:creationId xmlns:a16="http://schemas.microsoft.com/office/drawing/2014/main" id="{0DCE8039-44B6-3D49-ECA1-5A4F1D9D2CEF}"/>
              </a:ext>
            </a:extLst>
          </p:cNvPr>
          <p:cNvSpPr/>
          <p:nvPr/>
        </p:nvSpPr>
        <p:spPr>
          <a:xfrm>
            <a:off x="8049500" y="5850620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F6E78E33-308B-05D4-62A6-637F81BEF651}"/>
              </a:ext>
            </a:extLst>
          </p:cNvPr>
          <p:cNvSpPr/>
          <p:nvPr/>
        </p:nvSpPr>
        <p:spPr>
          <a:xfrm>
            <a:off x="9816643" y="2491693"/>
            <a:ext cx="1972019" cy="126693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E5B9FD67-81DF-F1DA-4622-5CDB9E27F009}"/>
              </a:ext>
            </a:extLst>
          </p:cNvPr>
          <p:cNvSpPr/>
          <p:nvPr/>
        </p:nvSpPr>
        <p:spPr>
          <a:xfrm>
            <a:off x="10166020" y="2859877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02B36776-BA04-D05D-01A8-1A4B9EA6682F}"/>
              </a:ext>
            </a:extLst>
          </p:cNvPr>
          <p:cNvSpPr/>
          <p:nvPr/>
        </p:nvSpPr>
        <p:spPr>
          <a:xfrm>
            <a:off x="10581454" y="2732860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33404C78-2756-3DEE-34DD-34717B567AE4}"/>
              </a:ext>
            </a:extLst>
          </p:cNvPr>
          <p:cNvSpPr/>
          <p:nvPr/>
        </p:nvSpPr>
        <p:spPr>
          <a:xfrm>
            <a:off x="10510669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A313B205-0E95-057F-6A00-816FC5217D1C}"/>
              </a:ext>
            </a:extLst>
          </p:cNvPr>
          <p:cNvSpPr/>
          <p:nvPr/>
        </p:nvSpPr>
        <p:spPr>
          <a:xfrm>
            <a:off x="10712356" y="3392529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0E28E10E-33AB-6E33-7552-D68C092EFD01}"/>
              </a:ext>
            </a:extLst>
          </p:cNvPr>
          <p:cNvSpPr/>
          <p:nvPr/>
        </p:nvSpPr>
        <p:spPr>
          <a:xfrm>
            <a:off x="10941610" y="269016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0F7B994B-EA32-6CC7-6C9B-0C7B91C9758F}"/>
              </a:ext>
            </a:extLst>
          </p:cNvPr>
          <p:cNvSpPr/>
          <p:nvPr/>
        </p:nvSpPr>
        <p:spPr>
          <a:xfrm>
            <a:off x="10924225" y="3062694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7B6E0A7A-8081-12B2-275D-324499D6363A}"/>
              </a:ext>
            </a:extLst>
          </p:cNvPr>
          <p:cNvSpPr/>
          <p:nvPr/>
        </p:nvSpPr>
        <p:spPr>
          <a:xfrm>
            <a:off x="11301766" y="2875692"/>
            <a:ext cx="185531" cy="18553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xplosion 2 61">
            <a:extLst>
              <a:ext uri="{FF2B5EF4-FFF2-40B4-BE49-F238E27FC236}">
                <a16:creationId xmlns:a16="http://schemas.microsoft.com/office/drawing/2014/main" id="{563394F7-A60F-B34A-A542-B22BABF39019}"/>
              </a:ext>
            </a:extLst>
          </p:cNvPr>
          <p:cNvSpPr/>
          <p:nvPr/>
        </p:nvSpPr>
        <p:spPr>
          <a:xfrm>
            <a:off x="10897887" y="2655228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F28184-B4A6-AF0F-DD4B-F5F89A7DBE9F}"/>
              </a:ext>
            </a:extLst>
          </p:cNvPr>
          <p:cNvSpPr txBox="1"/>
          <p:nvPr/>
        </p:nvSpPr>
        <p:spPr>
          <a:xfrm rot="20353714">
            <a:off x="10993076" y="2827440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  <p:sp>
        <p:nvSpPr>
          <p:cNvPr id="64" name="4-Point Star 63">
            <a:extLst>
              <a:ext uri="{FF2B5EF4-FFF2-40B4-BE49-F238E27FC236}">
                <a16:creationId xmlns:a16="http://schemas.microsoft.com/office/drawing/2014/main" id="{613434E0-A293-5A43-88B8-CBB159B87350}"/>
              </a:ext>
            </a:extLst>
          </p:cNvPr>
          <p:cNvSpPr/>
          <p:nvPr/>
        </p:nvSpPr>
        <p:spPr>
          <a:xfrm>
            <a:off x="9889365" y="3112301"/>
            <a:ext cx="662920" cy="646331"/>
          </a:xfrm>
          <a:prstGeom prst="star4">
            <a:avLst>
              <a:gd name="adj" fmla="val 27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73AAEB9C-DB86-896F-79C8-2608F17F7816}"/>
              </a:ext>
            </a:extLst>
          </p:cNvPr>
          <p:cNvSpPr/>
          <p:nvPr/>
        </p:nvSpPr>
        <p:spPr>
          <a:xfrm rot="19529106">
            <a:off x="7398745" y="4085797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D90299AC-F74B-E68C-1CB6-D1AFB232D25F}"/>
              </a:ext>
            </a:extLst>
          </p:cNvPr>
          <p:cNvSpPr/>
          <p:nvPr/>
        </p:nvSpPr>
        <p:spPr>
          <a:xfrm rot="8702548">
            <a:off x="7693816" y="3960000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3B8F3A3F-97A4-D49A-B146-3E14CE6AF258}"/>
              </a:ext>
            </a:extLst>
          </p:cNvPr>
          <p:cNvSpPr/>
          <p:nvPr/>
        </p:nvSpPr>
        <p:spPr>
          <a:xfrm rot="1933255">
            <a:off x="10228157" y="3816673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75999302-3100-067F-CDCA-2D452387B8C9}"/>
              </a:ext>
            </a:extLst>
          </p:cNvPr>
          <p:cNvSpPr/>
          <p:nvPr/>
        </p:nvSpPr>
        <p:spPr>
          <a:xfrm rot="12706697">
            <a:off x="10441843" y="408615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17C1EF44-98DE-05C8-360A-EDA5204BEEE6}"/>
              </a:ext>
            </a:extLst>
          </p:cNvPr>
          <p:cNvSpPr/>
          <p:nvPr/>
        </p:nvSpPr>
        <p:spPr>
          <a:xfrm rot="5400000">
            <a:off x="8636531" y="2106131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1C08C807-0129-BC87-E95D-1AC52EF3CE01}"/>
              </a:ext>
            </a:extLst>
          </p:cNvPr>
          <p:cNvSpPr/>
          <p:nvPr/>
        </p:nvSpPr>
        <p:spPr>
          <a:xfrm rot="16173442">
            <a:off x="8580691" y="2472029"/>
            <a:ext cx="314584" cy="1421351"/>
          </a:xfrm>
          <a:prstGeom prst="upArrow">
            <a:avLst>
              <a:gd name="adj1" fmla="val 35135"/>
              <a:gd name="adj2" fmla="val 79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EB258C-9DDF-27E2-A51E-8C404713769F}"/>
              </a:ext>
            </a:extLst>
          </p:cNvPr>
          <p:cNvSpPr txBox="1"/>
          <p:nvPr/>
        </p:nvSpPr>
        <p:spPr>
          <a:xfrm>
            <a:off x="8122469" y="3599248"/>
            <a:ext cx="1859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aleway" pitchFamily="2" charset="77"/>
              </a:rPr>
              <a:t>Exchange of Gas &amp; Stars</a:t>
            </a:r>
          </a:p>
        </p:txBody>
      </p:sp>
      <p:sp>
        <p:nvSpPr>
          <p:cNvPr id="23" name="Explosion 2 22">
            <a:extLst>
              <a:ext uri="{FF2B5EF4-FFF2-40B4-BE49-F238E27FC236}">
                <a16:creationId xmlns:a16="http://schemas.microsoft.com/office/drawing/2014/main" id="{A794AEA4-A800-DA3D-6140-4A714D7B64CE}"/>
              </a:ext>
            </a:extLst>
          </p:cNvPr>
          <p:cNvSpPr/>
          <p:nvPr/>
        </p:nvSpPr>
        <p:spPr>
          <a:xfrm>
            <a:off x="3042246" y="4242823"/>
            <a:ext cx="1107053" cy="608035"/>
          </a:xfrm>
          <a:prstGeom prst="irregularSeal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39364-8CB1-BE89-1234-2919BF8F9565}"/>
              </a:ext>
            </a:extLst>
          </p:cNvPr>
          <p:cNvSpPr txBox="1"/>
          <p:nvPr/>
        </p:nvSpPr>
        <p:spPr>
          <a:xfrm rot="20353714">
            <a:off x="3137435" y="4415035"/>
            <a:ext cx="88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KABOOM!</a:t>
            </a:r>
          </a:p>
        </p:txBody>
      </p:sp>
    </p:spTree>
    <p:extLst>
      <p:ext uri="{BB962C8B-B14F-4D97-AF65-F5344CB8AC3E}">
        <p14:creationId xmlns:p14="http://schemas.microsoft.com/office/powerpoint/2010/main" val="412226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build="p"/>
      <p:bldP spid="6" grpId="0" build="p"/>
      <p:bldP spid="7" grpId="0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/>
      <p:bldP spid="26" grpId="0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/>
      <p:bldP spid="23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</p:spPr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4000" dirty="0"/>
                  <a:t>net production rate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</a:rPr>
                  <a:t> sources</a:t>
                </a:r>
                <a:r>
                  <a:rPr lang="en-US" sz="4000" dirty="0"/>
                  <a:t> -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sinks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79B3E-CFF0-27DD-4674-FEF86656B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28900"/>
                <a:ext cx="12192000" cy="160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F34A0-4D2B-3A38-5D16-64005EA28DFE}"/>
              </a:ext>
            </a:extLst>
          </p:cNvPr>
          <p:cNvSpPr txBox="1"/>
          <p:nvPr/>
        </p:nvSpPr>
        <p:spPr>
          <a:xfrm>
            <a:off x="374375" y="1109869"/>
            <a:ext cx="7752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Supernovae (Core Collapse, Type </a:t>
            </a:r>
            <a:r>
              <a:rPr lang="en-US" sz="2800" dirty="0" err="1">
                <a:solidFill>
                  <a:srgbClr val="00B050"/>
                </a:solidFill>
                <a:latin typeface="Raleway" pitchFamily="2" charset="77"/>
              </a:rPr>
              <a:t>Ia</a:t>
            </a: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Asymptotic Giant Branch Stars (low mass)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  <a:latin typeface="Raleway" pitchFamily="2" charset="77"/>
              </a:rPr>
              <a:t>Recycled stellar envelopes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EBB4AA-8860-F970-9C52-876B611384C4}"/>
              </a:ext>
            </a:extLst>
          </p:cNvPr>
          <p:cNvSpPr/>
          <p:nvPr/>
        </p:nvSpPr>
        <p:spPr>
          <a:xfrm>
            <a:off x="7941365" y="1109870"/>
            <a:ext cx="198783" cy="1384995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CE2A670-DE45-1368-85BD-588F8F924F73}"/>
              </a:ext>
            </a:extLst>
          </p:cNvPr>
          <p:cNvSpPr/>
          <p:nvPr/>
        </p:nvSpPr>
        <p:spPr>
          <a:xfrm flipH="1">
            <a:off x="8206406" y="1672944"/>
            <a:ext cx="434009" cy="1494325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E55AF-EFAE-4E27-43F3-9AA297B63645}"/>
              </a:ext>
            </a:extLst>
          </p:cNvPr>
          <p:cNvSpPr txBox="1"/>
          <p:nvPr/>
        </p:nvSpPr>
        <p:spPr>
          <a:xfrm>
            <a:off x="7046843" y="4523960"/>
            <a:ext cx="3223589" cy="140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Star Formation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Outflows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Raleway" pitchFamily="2" charset="77"/>
              </a:rPr>
              <a:t>Gas Flows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FF95184-20AC-B5E5-32FD-CAC640C28028}"/>
              </a:ext>
            </a:extLst>
          </p:cNvPr>
          <p:cNvSpPr/>
          <p:nvPr/>
        </p:nvSpPr>
        <p:spPr>
          <a:xfrm>
            <a:off x="10071649" y="4523961"/>
            <a:ext cx="198783" cy="1401702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78B5EF6-077A-DB45-C65B-2615AAE68AB1}"/>
              </a:ext>
            </a:extLst>
          </p:cNvPr>
          <p:cNvSpPr/>
          <p:nvPr/>
        </p:nvSpPr>
        <p:spPr>
          <a:xfrm flipH="1" flipV="1">
            <a:off x="10349947" y="3806542"/>
            <a:ext cx="434008" cy="1547261"/>
          </a:xfrm>
          <a:prstGeom prst="bentArrow">
            <a:avLst>
              <a:gd name="adj1" fmla="val 13525"/>
              <a:gd name="adj2" fmla="val 29098"/>
              <a:gd name="adj3" fmla="val 44672"/>
              <a:gd name="adj4" fmla="val 3719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8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419</Words>
  <Application>Microsoft Macintosh PowerPoint</Application>
  <PresentationFormat>Widescreen</PresentationFormat>
  <Paragraphs>97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Raleway</vt:lpstr>
      <vt:lpstr>Office Theme</vt:lpstr>
      <vt:lpstr>From Dwarfs to Spirals: Chemical Evolution of Galaxies Across Stellar Mass and the Implications for Nucleosynthesis</vt:lpstr>
      <vt:lpstr>In the beginning, there was only H, He, and Li</vt:lpstr>
      <vt:lpstr>Massive Stars</vt:lpstr>
      <vt:lpstr>Low Mass Stars</vt:lpstr>
      <vt:lpstr>White Dwarf Supernovae</vt:lpstr>
      <vt:lpstr>Galaxies facilitate nuclear processing</vt:lpstr>
      <vt:lpstr>PowerPoint Presentation</vt:lpstr>
      <vt:lpstr>One-Zone</vt:lpstr>
      <vt:lpstr>PowerPoint Presentation</vt:lpstr>
      <vt:lpstr>Versatile Integrator for Chemical Evolution</vt:lpstr>
      <vt:lpstr>PowerPoint Presentation</vt:lpstr>
      <vt:lpstr>Episodic Star Formation Histories</vt:lpstr>
      <vt:lpstr>Effect of Accretion-Driven Starburst</vt:lpstr>
      <vt:lpstr>Deducing SFH of Gaia-Sausage Enceladus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James</dc:creator>
  <cp:lastModifiedBy>Johnson, James</cp:lastModifiedBy>
  <cp:revision>145</cp:revision>
  <dcterms:created xsi:type="dcterms:W3CDTF">2023-07-10T15:23:40Z</dcterms:created>
  <dcterms:modified xsi:type="dcterms:W3CDTF">2023-07-10T22:38:11Z</dcterms:modified>
</cp:coreProperties>
</file>